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18/11/2021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828800"/>
          </a:xfrm>
        </p:spPr>
        <p:txBody>
          <a:bodyPr/>
          <a:lstStyle/>
          <a:p>
            <a:pPr algn="ctr"/>
            <a:r>
              <a:rPr lang="es-ES" dirty="0" smtClean="0"/>
              <a:t>SVA EN TRAUMA PEDIÁTRICO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1783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530496"/>
          </a:xfrm>
        </p:spPr>
        <p:txBody>
          <a:bodyPr/>
          <a:lstStyle/>
          <a:p>
            <a:r>
              <a:rPr lang="es-ES" b="1" dirty="0" smtClean="0">
                <a:solidFill>
                  <a:schemeClr val="accent1"/>
                </a:solidFill>
              </a:rPr>
              <a:t>ACCESO VENOSO</a:t>
            </a:r>
            <a:r>
              <a:rPr lang="es-ES" dirty="0" smtClean="0"/>
              <a:t>:</a:t>
            </a:r>
          </a:p>
          <a:p>
            <a:pPr lvl="1">
              <a:buFontTx/>
              <a:buChar char="-"/>
            </a:pPr>
            <a:r>
              <a:rPr lang="es-ES" dirty="0" smtClean="0"/>
              <a:t>No más de 3 min en niño grave.</a:t>
            </a:r>
          </a:p>
          <a:p>
            <a:pPr lvl="1">
              <a:buFontTx/>
              <a:buChar char="-"/>
            </a:pPr>
            <a:r>
              <a:rPr lang="es-ES" dirty="0" smtClean="0"/>
              <a:t>No más de 60 </a:t>
            </a:r>
            <a:r>
              <a:rPr lang="es-ES" dirty="0" err="1" smtClean="0"/>
              <a:t>seg</a:t>
            </a:r>
            <a:r>
              <a:rPr lang="es-ES" dirty="0" smtClean="0"/>
              <a:t> ó 2 </a:t>
            </a:r>
            <a:r>
              <a:rPr lang="es-ES" dirty="0" err="1" smtClean="0"/>
              <a:t>intentso</a:t>
            </a:r>
            <a:r>
              <a:rPr lang="es-ES" dirty="0" smtClean="0"/>
              <a:t> (PCR).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2420888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chemeClr val="accent1"/>
                </a:solidFill>
              </a:rPr>
              <a:t>PULSO CENTRAL y PERIFÉRICO</a:t>
            </a:r>
            <a:r>
              <a:rPr lang="es-ES" b="1" dirty="0" smtClean="0"/>
              <a:t>: PAS 90 </a:t>
            </a:r>
            <a:r>
              <a:rPr lang="es-ES" b="1" dirty="0" err="1" smtClean="0"/>
              <a:t>mmHg</a:t>
            </a:r>
            <a:r>
              <a:rPr lang="es-ES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chemeClr val="accent1"/>
                </a:solidFill>
              </a:rPr>
              <a:t>PULSO CENTRAL, no periférico</a:t>
            </a:r>
            <a:r>
              <a:rPr lang="es-ES" b="1" dirty="0" smtClean="0"/>
              <a:t>: PAS 50-90 </a:t>
            </a:r>
            <a:r>
              <a:rPr lang="es-ES" b="1" dirty="0" err="1" smtClean="0"/>
              <a:t>mmHg</a:t>
            </a:r>
            <a:r>
              <a:rPr lang="es-ES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chemeClr val="accent1"/>
                </a:solidFill>
              </a:rPr>
              <a:t>NO central ni periférico</a:t>
            </a:r>
            <a:r>
              <a:rPr lang="es-ES" b="1" dirty="0" smtClean="0"/>
              <a:t>: PAX &lt; 50 </a:t>
            </a:r>
            <a:r>
              <a:rPr lang="es-ES" b="1" dirty="0" err="1" smtClean="0"/>
              <a:t>mmHg</a:t>
            </a:r>
            <a:r>
              <a:rPr lang="es-ES" b="1" dirty="0" smtClean="0"/>
              <a:t> o PCR.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827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322378"/>
              </p:ext>
            </p:extLst>
          </p:nvPr>
        </p:nvGraphicFramePr>
        <p:xfrm>
          <a:off x="1331640" y="836711"/>
          <a:ext cx="6336704" cy="4805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7192"/>
                <a:gridCol w="3659512"/>
              </a:tblGrid>
              <a:tr h="21904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Estimación de la gravedad del shock </a:t>
                      </a:r>
                      <a:r>
                        <a:rPr lang="es-ES" sz="1100" dirty="0" err="1">
                          <a:effectLst/>
                        </a:rPr>
                        <a:t>hipovolemico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57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Shock tipo I: pérdida de volumen &lt; 15%.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>
                          <a:effectLst/>
                        </a:rPr>
                        <a:t>Taquicardia. Frialdad.</a:t>
                      </a:r>
                      <a:endParaRPr lang="es-ES" sz="9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>
                          <a:effectLst/>
                        </a:rPr>
                        <a:t>Presión arterial y diuresis normal. </a:t>
                      </a:r>
                      <a:endParaRPr lang="es-ES" sz="9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>
                          <a:effectLst/>
                        </a:rPr>
                        <a:t>Paciente ansioso. 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</a:tr>
              <a:tr h="15333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Shock tipo II: pérdida de volumen del 15-25%.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Taquicardia. Frialdad. Pulsos débiles.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Relleno capilar lento.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Presión arterial normal o en límites bajos de la normalidad.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Diuresis en descenso.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Taquipnea.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Paciente intranquilo.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</a:tr>
              <a:tr h="1081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Shock tipo III: pérdida de volumen del 25-40%.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Taquicardia. Frialdad. Pulsos débiles.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Relleno capilar lento.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</a:rPr>
                        <a:t>Hipotensión arterial sistólica.</a:t>
                      </a:r>
                      <a:endParaRPr lang="es-ES" sz="9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</a:rPr>
                        <a:t>Oliguria</a:t>
                      </a:r>
                      <a:r>
                        <a:rPr lang="es-ES" sz="1100" dirty="0">
                          <a:effectLst/>
                        </a:rPr>
                        <a:t>. Taquipnea.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Paciente confuso y letárgico.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</a:tr>
              <a:tr h="1314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Shock tipo IV: pérdida de volumen &gt; 40%.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Taquicardia (&gt; 180 </a:t>
                      </a:r>
                      <a:r>
                        <a:rPr lang="es-ES" sz="1100" dirty="0" err="1">
                          <a:effectLst/>
                        </a:rPr>
                        <a:t>lpm</a:t>
                      </a:r>
                      <a:r>
                        <a:rPr lang="es-ES" sz="1100" dirty="0">
                          <a:effectLst/>
                        </a:rPr>
                        <a:t>).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Frialdad y palidez extrema. Relleno capilar muy alargado.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Ausencia de pulsos.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Hipotensión arterial sistólica grave. </a:t>
                      </a:r>
                      <a:endParaRPr lang="es-ES" sz="9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Impact"/>
                        <a:buChar char="-"/>
                      </a:pPr>
                      <a:r>
                        <a:rPr lang="es-ES" sz="1100" dirty="0">
                          <a:effectLst/>
                        </a:rPr>
                        <a:t>Paciente confuso y estuporoso.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05" marR="532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8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733832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TRATAMIENTO SHOCK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1700808"/>
            <a:ext cx="74168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accent1"/>
                </a:solidFill>
              </a:rPr>
              <a:t>OBJETIVO: diuresis </a:t>
            </a:r>
            <a:r>
              <a:rPr lang="es-ES" sz="2000" b="1" dirty="0">
                <a:solidFill>
                  <a:schemeClr val="accent1"/>
                </a:solidFill>
              </a:rPr>
              <a:t>&gt; 1 ml/kg/h y </a:t>
            </a:r>
            <a:r>
              <a:rPr lang="es-ES" sz="2000" b="1" dirty="0" err="1">
                <a:solidFill>
                  <a:schemeClr val="accent1"/>
                </a:solidFill>
              </a:rPr>
              <a:t>Hb</a:t>
            </a:r>
            <a:r>
              <a:rPr lang="es-ES" sz="2000" b="1" dirty="0">
                <a:solidFill>
                  <a:schemeClr val="accent1"/>
                </a:solidFill>
              </a:rPr>
              <a:t> 7-10 </a:t>
            </a:r>
            <a:r>
              <a:rPr lang="es-ES" sz="2000" b="1" dirty="0" smtClean="0">
                <a:solidFill>
                  <a:schemeClr val="accent1"/>
                </a:solidFill>
              </a:rPr>
              <a:t>g/dl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accent1"/>
                </a:solidFill>
              </a:rPr>
              <a:t>CRISTALOIDES</a:t>
            </a:r>
            <a:r>
              <a:rPr lang="es-ES" sz="2000" dirty="0" smtClean="0"/>
              <a:t>: SSF ó RINGER LACTATO.</a:t>
            </a:r>
          </a:p>
          <a:p>
            <a:r>
              <a:rPr lang="es-ES" sz="2000" dirty="0" smtClean="0"/>
              <a:t>    20 ml/kg (</a:t>
            </a:r>
            <a:r>
              <a:rPr lang="es-ES" sz="2000" dirty="0" err="1" smtClean="0"/>
              <a:t>máx</a:t>
            </a:r>
            <a:r>
              <a:rPr lang="es-ES" sz="2000" dirty="0" smtClean="0"/>
              <a:t> 40-60 ml/kg). CALIENTES.</a:t>
            </a:r>
          </a:p>
          <a:p>
            <a:endParaRPr lang="es-ES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 smtClean="0"/>
              <a:t>COLOIDES: NO AUMENTO SUPERVIVENCIA.</a:t>
            </a:r>
          </a:p>
          <a:p>
            <a:endParaRPr lang="es-ES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accent1"/>
                </a:solidFill>
              </a:rPr>
              <a:t>C. HEMATÍES</a:t>
            </a:r>
            <a:r>
              <a:rPr lang="es-ES" sz="2000" dirty="0" smtClean="0"/>
              <a:t>: 10-20 ml/kg (</a:t>
            </a:r>
            <a:r>
              <a:rPr lang="es-ES" sz="2000" dirty="0" err="1" smtClean="0"/>
              <a:t>máx</a:t>
            </a:r>
            <a:r>
              <a:rPr lang="es-ES" sz="2000" dirty="0" smtClean="0"/>
              <a:t> 2 CH).</a:t>
            </a:r>
          </a:p>
          <a:p>
            <a:pPr marL="742950" lvl="1" indent="-285750">
              <a:buFontTx/>
              <a:buChar char="-"/>
            </a:pPr>
            <a:r>
              <a:rPr lang="es-ES" sz="2000" dirty="0" smtClean="0"/>
              <a:t>AESP.</a:t>
            </a:r>
          </a:p>
          <a:p>
            <a:pPr marL="742950" lvl="1" indent="-285750">
              <a:buFontTx/>
              <a:buChar char="-"/>
            </a:pPr>
            <a:r>
              <a:rPr lang="es-ES" sz="2000" dirty="0" smtClean="0"/>
              <a:t>Resucitación ineficaz y </a:t>
            </a:r>
            <a:r>
              <a:rPr lang="es-ES" sz="2000" dirty="0" err="1" smtClean="0"/>
              <a:t>Hb</a:t>
            </a:r>
            <a:r>
              <a:rPr lang="es-ES" sz="2000" dirty="0" smtClean="0"/>
              <a:t> &lt; 5.</a:t>
            </a:r>
          </a:p>
          <a:p>
            <a:endParaRPr lang="es-ES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 smtClean="0"/>
              <a:t>Valorar otros tipos de shock si mala respuesta reposición volemia.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77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83880" cy="661824"/>
          </a:xfrm>
        </p:spPr>
        <p:txBody>
          <a:bodyPr>
            <a:normAutofit/>
          </a:bodyPr>
          <a:lstStyle/>
          <a:p>
            <a:r>
              <a:rPr lang="es-ES" sz="2800" u="sng" dirty="0" smtClean="0">
                <a:solidFill>
                  <a:schemeClr val="tx1"/>
                </a:solidFill>
              </a:rPr>
              <a:t>RESPUESTA A REPOSICIÓN (20 ml/kg)</a:t>
            </a:r>
            <a:endParaRPr lang="es-ES" sz="2800" u="sng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/>
          <a:lstStyle/>
          <a:p>
            <a:r>
              <a:rPr lang="es-ES" b="1" dirty="0" smtClean="0">
                <a:solidFill>
                  <a:schemeClr val="accent1"/>
                </a:solidFill>
              </a:rPr>
              <a:t>RÁPIDA:</a:t>
            </a:r>
            <a:r>
              <a:rPr lang="es-ES" b="1" dirty="0" smtClean="0"/>
              <a:t> pérdida 20% volemia. Añadir NNBB.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TRANSITORIA:</a:t>
            </a:r>
            <a:r>
              <a:rPr lang="es-ES" b="1" dirty="0" smtClean="0"/>
              <a:t> pérdida 20-40%. Cristaloides-coloides-1CH-cirugía.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NULA ó MÍNIMA</a:t>
            </a:r>
            <a:r>
              <a:rPr lang="es-ES" b="1" dirty="0" smtClean="0"/>
              <a:t>: pérdida &gt; 40%. Cristaloides-coloides-CH. Descartar otros tipos de shock.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0257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«RESUCITACIÓN CON CONTROL DE DAÑOS»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r>
              <a:rPr lang="es-ES" sz="2400" b="1" dirty="0" smtClean="0"/>
              <a:t>CONTROL HEMORRAGIA.</a:t>
            </a:r>
          </a:p>
          <a:p>
            <a:r>
              <a:rPr lang="es-ES" sz="2400" b="1" dirty="0" smtClean="0"/>
              <a:t>HIPOTENSIÓN PERMISIVA</a:t>
            </a:r>
            <a:r>
              <a:rPr lang="es-ES" sz="2400" dirty="0" smtClean="0"/>
              <a:t> (excepto TCE).</a:t>
            </a:r>
          </a:p>
          <a:p>
            <a:r>
              <a:rPr lang="es-ES" sz="2400" b="1" dirty="0" smtClean="0"/>
              <a:t>RESUCITACIÓN HEMOSTÁTICA</a:t>
            </a:r>
            <a:r>
              <a:rPr lang="es-ES" sz="2400" dirty="0" smtClean="0"/>
              <a:t>:</a:t>
            </a:r>
          </a:p>
          <a:p>
            <a:pPr lvl="1">
              <a:buFontTx/>
              <a:buChar char="-"/>
            </a:pPr>
            <a:r>
              <a:rPr lang="es-ES" dirty="0" smtClean="0"/>
              <a:t>Restricción fluidos.</a:t>
            </a:r>
          </a:p>
          <a:p>
            <a:pPr lvl="1">
              <a:buFontTx/>
              <a:buChar char="-"/>
            </a:pPr>
            <a:r>
              <a:rPr lang="es-ES" dirty="0" smtClean="0"/>
              <a:t>Uso precoz hemoderivados.</a:t>
            </a:r>
          </a:p>
          <a:p>
            <a:pPr lvl="1">
              <a:buFontTx/>
              <a:buChar char="-"/>
            </a:pPr>
            <a:r>
              <a:rPr lang="es-ES" dirty="0" smtClean="0"/>
              <a:t>Ac. </a:t>
            </a:r>
            <a:r>
              <a:rPr lang="es-ES" dirty="0" err="1" smtClean="0"/>
              <a:t>Tranexámico</a:t>
            </a:r>
            <a:r>
              <a:rPr lang="es-ES" dirty="0" smtClean="0"/>
              <a:t> (15-20 mg/kg en 10 min seguido de 2 mg/kg/h en 8h o cese sangrado).</a:t>
            </a:r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1403648" y="4653136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683568" y="5301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PREVIENE DEL TRIÁNGULO DE LA MUERTE.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66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80584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2"/>
                </a:solidFill>
              </a:rPr>
              <a:t>D: NEUROLÓGICO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67386"/>
            <a:ext cx="8183880" cy="4187952"/>
          </a:xfrm>
        </p:spPr>
        <p:txBody>
          <a:bodyPr/>
          <a:lstStyle/>
          <a:p>
            <a:r>
              <a:rPr lang="es-ES" b="1" dirty="0" smtClean="0">
                <a:solidFill>
                  <a:schemeClr val="accent1"/>
                </a:solidFill>
              </a:rPr>
              <a:t>NIVEL de CONCIENCIA</a:t>
            </a:r>
            <a:r>
              <a:rPr lang="es-ES" dirty="0" smtClean="0"/>
              <a:t>.</a:t>
            </a:r>
          </a:p>
          <a:p>
            <a:r>
              <a:rPr lang="es-ES" b="1" dirty="0" smtClean="0">
                <a:solidFill>
                  <a:schemeClr val="accent1"/>
                </a:solidFill>
              </a:rPr>
              <a:t>PUPILAS </a:t>
            </a:r>
            <a:r>
              <a:rPr lang="es-ES" dirty="0" smtClean="0"/>
              <a:t>(valoración tronco).</a:t>
            </a:r>
          </a:p>
          <a:p>
            <a:r>
              <a:rPr lang="es-ES" b="1" dirty="0" smtClean="0">
                <a:solidFill>
                  <a:schemeClr val="accent1"/>
                </a:solidFill>
              </a:rPr>
              <a:t>GLASGOW</a:t>
            </a:r>
            <a:r>
              <a:rPr lang="es-ES" dirty="0" smtClean="0"/>
              <a:t> (valoración cortical).</a:t>
            </a:r>
          </a:p>
          <a:p>
            <a:r>
              <a:rPr lang="es-ES" b="1" dirty="0" smtClean="0">
                <a:solidFill>
                  <a:schemeClr val="accent1"/>
                </a:solidFill>
              </a:rPr>
              <a:t>Descartar HTIC</a:t>
            </a:r>
            <a:r>
              <a:rPr lang="es-ES" dirty="0" smtClean="0"/>
              <a:t>:</a:t>
            </a:r>
          </a:p>
          <a:p>
            <a:pPr lvl="1">
              <a:buFontTx/>
              <a:buChar char="-"/>
            </a:pPr>
            <a:r>
              <a:rPr lang="es-ES" dirty="0" smtClean="0"/>
              <a:t>Descerebración.</a:t>
            </a:r>
          </a:p>
          <a:p>
            <a:pPr lvl="1">
              <a:buFontTx/>
              <a:buChar char="-"/>
            </a:pPr>
            <a:r>
              <a:rPr lang="es-ES" dirty="0" err="1" smtClean="0"/>
              <a:t>Anisocoria</a:t>
            </a:r>
            <a:r>
              <a:rPr lang="es-ES" dirty="0" smtClean="0"/>
              <a:t>.</a:t>
            </a:r>
          </a:p>
          <a:p>
            <a:pPr lvl="1">
              <a:buFontTx/>
              <a:buChar char="-"/>
            </a:pPr>
            <a:r>
              <a:rPr lang="es-ES" dirty="0" smtClean="0"/>
              <a:t>Cushing (HTA, BRD, </a:t>
            </a:r>
            <a:r>
              <a:rPr lang="es-ES" dirty="0" err="1" smtClean="0"/>
              <a:t>alt</a:t>
            </a:r>
            <a:r>
              <a:rPr lang="es-ES" dirty="0" smtClean="0"/>
              <a:t> RESP).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907704" y="4653136"/>
            <a:ext cx="30243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HIPERVENILACIÓN </a:t>
            </a:r>
            <a:r>
              <a:rPr lang="es-ES" b="1" dirty="0" smtClean="0"/>
              <a:t>(30-35 pCO2) </a:t>
            </a:r>
          </a:p>
          <a:p>
            <a:r>
              <a:rPr lang="es-ES" b="1" dirty="0" smtClean="0">
                <a:solidFill>
                  <a:schemeClr val="accent1"/>
                </a:solidFill>
              </a:rPr>
              <a:t>HT 3% </a:t>
            </a:r>
            <a:r>
              <a:rPr lang="es-ES" b="1" dirty="0" smtClean="0"/>
              <a:t>(2ml/kg).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1907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56" y="908720"/>
            <a:ext cx="7632848" cy="4683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32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tx2"/>
                </a:solidFill>
              </a:rPr>
              <a:t>E: EXPOSICIÓN y CONTROL AMBIENTAL.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183880" cy="2175003"/>
          </a:xfrm>
        </p:spPr>
        <p:txBody>
          <a:bodyPr/>
          <a:lstStyle/>
          <a:p>
            <a:r>
              <a:rPr lang="es-ES" b="1" dirty="0" smtClean="0">
                <a:solidFill>
                  <a:schemeClr val="accent1"/>
                </a:solidFill>
              </a:rPr>
              <a:t>DESNUDAR.</a:t>
            </a:r>
          </a:p>
          <a:p>
            <a:pPr marL="0" indent="0">
              <a:buNone/>
            </a:pPr>
            <a:endParaRPr lang="es-ES" b="1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EVITAR HIPOTERMIA.</a:t>
            </a:r>
            <a:endParaRPr lang="es-E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HISTORIA CLÍNICA</a:t>
            </a:r>
            <a:r>
              <a:rPr lang="es-ES" dirty="0" smtClean="0">
                <a:solidFill>
                  <a:schemeClr val="accent1"/>
                </a:solidFill>
              </a:rPr>
              <a:t>: SAMPLE.</a:t>
            </a:r>
          </a:p>
          <a:p>
            <a:pPr marL="0" indent="0">
              <a:buNone/>
            </a:pPr>
            <a:endParaRPr lang="es-ES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E.F. SECUENCIAL</a:t>
            </a:r>
            <a:r>
              <a:rPr lang="es-ES" dirty="0" smtClean="0">
                <a:solidFill>
                  <a:schemeClr val="accent1"/>
                </a:solidFill>
              </a:rPr>
              <a:t>. </a:t>
            </a:r>
          </a:p>
          <a:p>
            <a:endParaRPr lang="es-ES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PR. COMPLEMENTARIAS</a:t>
            </a:r>
            <a:r>
              <a:rPr lang="es-ES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s-ES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INTERCONSULTAS</a:t>
            </a:r>
            <a:r>
              <a:rPr lang="es-ES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s-ES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REEVALUAR</a:t>
            </a:r>
            <a:r>
              <a:rPr lang="es-ES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s-ES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CATEGORIZAR y VALORAR TRASLADO</a:t>
            </a:r>
            <a:r>
              <a:rPr lang="es-ES" dirty="0" smtClean="0">
                <a:solidFill>
                  <a:schemeClr val="accent1"/>
                </a:solidFill>
              </a:rPr>
              <a:t>.</a:t>
            </a:r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051720" y="670725"/>
            <a:ext cx="4972117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b="1" u="sng" dirty="0" smtClean="0">
                <a:solidFill>
                  <a:schemeClr val="accent4">
                    <a:lumMod val="75000"/>
                  </a:schemeClr>
                </a:solidFill>
              </a:rPr>
              <a:t>VALORACIÓN 2ARIA</a:t>
            </a:r>
            <a:endParaRPr lang="es-ES" sz="32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733832"/>
          </a:xfrm>
        </p:spPr>
        <p:txBody>
          <a:bodyPr/>
          <a:lstStyle/>
          <a:p>
            <a:pPr algn="ctr"/>
            <a:r>
              <a:rPr lang="es-ES" dirty="0" smtClean="0"/>
              <a:t>EXPLORACIÓN SECUENCIAL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92896"/>
            <a:ext cx="8183880" cy="2232248"/>
          </a:xfrm>
        </p:spPr>
        <p:txBody>
          <a:bodyPr>
            <a:normAutofit/>
          </a:bodyPr>
          <a:lstStyle/>
          <a:p>
            <a:r>
              <a:rPr lang="es-ES" sz="2400" dirty="0" smtClean="0"/>
              <a:t>Inspección, palpación, percusión y auscultación.</a:t>
            </a:r>
          </a:p>
          <a:p>
            <a:r>
              <a:rPr lang="es-ES" sz="2400" dirty="0" err="1" smtClean="0"/>
              <a:t>S.orogástrica</a:t>
            </a:r>
            <a:r>
              <a:rPr lang="es-ES" sz="2400" dirty="0" smtClean="0"/>
              <a:t> si sospecha </a:t>
            </a:r>
            <a:r>
              <a:rPr lang="es-ES" sz="2400" dirty="0" err="1" smtClean="0"/>
              <a:t>fx</a:t>
            </a:r>
            <a:r>
              <a:rPr lang="es-ES" sz="2400" dirty="0" smtClean="0"/>
              <a:t> base cráneo.</a:t>
            </a:r>
          </a:p>
          <a:p>
            <a:r>
              <a:rPr lang="es-ES" sz="2400" b="1" dirty="0" smtClean="0"/>
              <a:t>CRITERIOS NEXUS </a:t>
            </a:r>
            <a:r>
              <a:rPr lang="es-ES" sz="2400" dirty="0" smtClean="0"/>
              <a:t>no uso en pediatría.</a:t>
            </a:r>
          </a:p>
          <a:p>
            <a:r>
              <a:rPr lang="es-ES" sz="2400" dirty="0" smtClean="0"/>
              <a:t>Pensar en el </a:t>
            </a:r>
            <a:r>
              <a:rPr lang="es-ES" sz="2400" b="1" dirty="0" smtClean="0"/>
              <a:t>SCIWORA</a:t>
            </a:r>
            <a:r>
              <a:rPr lang="es-ES" sz="2400" dirty="0" smtClean="0"/>
              <a:t> (lesión medular sin lesión ósea).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84482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CABEZA-CUELLO</a:t>
            </a:r>
            <a:r>
              <a:rPr lang="es-ES" b="1" dirty="0" smtClean="0"/>
              <a:t>: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134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POLITRAUMA</a:t>
            </a:r>
            <a:r>
              <a:rPr lang="es-ES" b="1" dirty="0" smtClean="0"/>
              <a:t>: lesiones ≥ órganos o sistemas y al menos 1 pone en peligro la vida. 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Principal causa de muerte o incapacidad &gt; 1 año.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SCIWORA</a:t>
            </a:r>
            <a:r>
              <a:rPr lang="es-ES" b="1" dirty="0" smtClean="0"/>
              <a:t>: lesión medular sin lesión ósea.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 smtClean="0"/>
              <a:t>MÁS propenso a </a:t>
            </a:r>
            <a:r>
              <a:rPr lang="es-ES" b="1" dirty="0" smtClean="0">
                <a:solidFill>
                  <a:schemeClr val="accent1"/>
                </a:solidFill>
              </a:rPr>
              <a:t>HIPOTERMIA.</a:t>
            </a:r>
            <a:endParaRPr lang="es-E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585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TÓRAX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Lesión más frecuente: </a:t>
            </a:r>
            <a:r>
              <a:rPr lang="es-ES" b="1" dirty="0" smtClean="0">
                <a:solidFill>
                  <a:schemeClr val="accent1"/>
                </a:solidFill>
              </a:rPr>
              <a:t>CONTUSIÓN PULMONAR.</a:t>
            </a:r>
          </a:p>
          <a:p>
            <a:pPr marL="0" indent="0">
              <a:buNone/>
            </a:pPr>
            <a:endParaRPr lang="es-ES" b="1" dirty="0" smtClean="0">
              <a:solidFill>
                <a:schemeClr val="accent1"/>
              </a:solidFill>
            </a:endParaRPr>
          </a:p>
          <a:p>
            <a:r>
              <a:rPr lang="es-ES" b="1" dirty="0" smtClean="0">
                <a:solidFill>
                  <a:schemeClr val="accent1"/>
                </a:solidFill>
              </a:rPr>
              <a:t>Contusión cardiaca</a:t>
            </a:r>
            <a:r>
              <a:rPr lang="es-ES" dirty="0" smtClean="0"/>
              <a:t>: arrítmicas, IC y </a:t>
            </a:r>
            <a:r>
              <a:rPr lang="es-ES" dirty="0" err="1" smtClean="0"/>
              <a:t>alt.repolarización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b="1" dirty="0" smtClean="0"/>
              <a:t>Rotura diafragmática</a:t>
            </a:r>
            <a:r>
              <a:rPr lang="es-ES" dirty="0" smtClean="0"/>
              <a:t>: 50% RX normal.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Sustitución drenajes de urgencias (V1aria).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501317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PEDIR RX TÓRAX.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6079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 smtClean="0"/>
              <a:t>ABDOMEN:</a:t>
            </a:r>
          </a:p>
          <a:p>
            <a:pPr marL="0" indent="0">
              <a:buNone/>
            </a:pPr>
            <a:endParaRPr lang="es-ES" sz="2400" b="1" dirty="0" smtClean="0"/>
          </a:p>
          <a:p>
            <a:pPr>
              <a:buFont typeface="Arial" pitchFamily="34" charset="0"/>
              <a:buChar char="•"/>
            </a:pPr>
            <a:r>
              <a:rPr lang="es-ES" sz="2400" b="1" dirty="0" smtClean="0"/>
              <a:t>INESTABLE</a:t>
            </a:r>
            <a:r>
              <a:rPr lang="es-ES" sz="2400" b="1" dirty="0" smtClean="0">
                <a:solidFill>
                  <a:schemeClr val="accent1"/>
                </a:solidFill>
              </a:rPr>
              <a:t>: E-FAST</a:t>
            </a:r>
            <a:r>
              <a:rPr lang="es-ES" sz="2400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" sz="2400" b="1" dirty="0" smtClean="0"/>
              <a:t>ESTABLE: </a:t>
            </a:r>
            <a:r>
              <a:rPr lang="es-ES" sz="2400" b="1" dirty="0" smtClean="0">
                <a:solidFill>
                  <a:schemeClr val="accent1"/>
                </a:solidFill>
              </a:rPr>
              <a:t>TAC con contraste.</a:t>
            </a:r>
          </a:p>
          <a:p>
            <a:pPr marL="0" indent="0">
              <a:buNone/>
            </a:pPr>
            <a:endParaRPr lang="es-ES" sz="2400" b="1" dirty="0" smtClean="0"/>
          </a:p>
          <a:p>
            <a:pPr marL="0" indent="0">
              <a:buNone/>
            </a:pPr>
            <a:endParaRPr lang="es-ES" sz="2400" b="1" dirty="0" smtClean="0"/>
          </a:p>
          <a:p>
            <a:pPr marL="0" indent="0">
              <a:buNone/>
            </a:pPr>
            <a:r>
              <a:rPr lang="es-ES" sz="2400" b="1" dirty="0" smtClean="0"/>
              <a:t>PELVIS-PERINÉ-RECTO: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/>
              <a:t>TACTO RECTAL: sangre? Tono esfínter? 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/>
              <a:t>Valorar </a:t>
            </a:r>
            <a:r>
              <a:rPr lang="es-ES" sz="2200" dirty="0" err="1" smtClean="0"/>
              <a:t>fx</a:t>
            </a:r>
            <a:r>
              <a:rPr lang="es-ES" sz="2200" dirty="0" smtClean="0"/>
              <a:t> pelvis.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accent1"/>
                </a:solidFill>
              </a:rPr>
              <a:t>CONTRAINDICACIÓN SONDAJE VESICAL</a:t>
            </a:r>
            <a:r>
              <a:rPr lang="es-ES" sz="2200" dirty="0" smtClean="0"/>
              <a:t>:</a:t>
            </a:r>
          </a:p>
          <a:p>
            <a:pPr lvl="1">
              <a:buFontTx/>
              <a:buChar char="-"/>
            </a:pPr>
            <a:r>
              <a:rPr lang="es-ES" sz="2200" dirty="0" smtClean="0"/>
              <a:t>Sospecha lesión uretral. </a:t>
            </a:r>
          </a:p>
          <a:p>
            <a:pPr lvl="1">
              <a:buFontTx/>
              <a:buChar char="-"/>
            </a:pPr>
            <a:r>
              <a:rPr lang="es-ES" sz="2200" dirty="0" err="1" smtClean="0"/>
              <a:t>Uretrorragia</a:t>
            </a:r>
            <a:r>
              <a:rPr lang="es-ES" sz="2200" dirty="0" smtClean="0"/>
              <a:t>. </a:t>
            </a:r>
          </a:p>
          <a:p>
            <a:pPr lvl="1">
              <a:buFontTx/>
              <a:buChar char="-"/>
            </a:pPr>
            <a:r>
              <a:rPr lang="es-ES" sz="2200" dirty="0" smtClean="0"/>
              <a:t>Hematoma periné o escroto.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231964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08720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 smtClean="0"/>
              <a:t>EXTREMIDADES:</a:t>
            </a:r>
          </a:p>
          <a:p>
            <a:pPr marL="0" indent="0">
              <a:buNone/>
            </a:pPr>
            <a:endParaRPr lang="es-ES" sz="2400" b="1" dirty="0" smtClean="0"/>
          </a:p>
          <a:p>
            <a:pPr>
              <a:buFont typeface="Wingdings" pitchFamily="2" charset="2"/>
              <a:buChar char="§"/>
            </a:pPr>
            <a:r>
              <a:rPr lang="es-ES" sz="2400" dirty="0" smtClean="0"/>
              <a:t>Valorar </a:t>
            </a:r>
            <a:r>
              <a:rPr lang="es-ES" sz="2400" b="1" dirty="0" smtClean="0">
                <a:solidFill>
                  <a:schemeClr val="accent1"/>
                </a:solidFill>
              </a:rPr>
              <a:t>LESIONES VASCULO-NERVIOSAS</a:t>
            </a:r>
            <a:r>
              <a:rPr lang="es-ES" sz="2400" dirty="0" smtClean="0"/>
              <a:t>: «4P».</a:t>
            </a:r>
          </a:p>
          <a:p>
            <a:pPr>
              <a:buFont typeface="Wingdings" pitchFamily="2" charset="2"/>
              <a:buChar char="§"/>
            </a:pPr>
            <a:r>
              <a:rPr lang="es-ES" sz="2400" dirty="0" smtClean="0"/>
              <a:t>Comprobar pulsos antes y después de inmovilizar </a:t>
            </a:r>
            <a:r>
              <a:rPr lang="es-ES" sz="2400" dirty="0" err="1" smtClean="0"/>
              <a:t>fx</a:t>
            </a:r>
            <a:r>
              <a:rPr lang="es-ES" sz="2400" dirty="0" smtClean="0"/>
              <a:t>. 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b="1" dirty="0" smtClean="0"/>
              <a:t>ESPALDA</a:t>
            </a:r>
            <a:r>
              <a:rPr lang="es-ES" sz="2400" dirty="0" smtClean="0"/>
              <a:t>:</a:t>
            </a:r>
          </a:p>
          <a:p>
            <a:pPr marL="0" indent="0">
              <a:buNone/>
            </a:pPr>
            <a:r>
              <a:rPr lang="es-ES" sz="2400" dirty="0" smtClean="0"/>
              <a:t>- VOLTEO EN BLOQUE.( 3 </a:t>
            </a:r>
            <a:r>
              <a:rPr lang="es-ES" sz="2400" dirty="0" err="1" smtClean="0"/>
              <a:t>pers</a:t>
            </a:r>
            <a:r>
              <a:rPr lang="es-ES" sz="2400" dirty="0" smtClean="0"/>
              <a:t> en niño, 2** en lactantes)</a:t>
            </a: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451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4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EXPLORACIÓN NEUROLÓGICA COMPLETA.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2132856"/>
            <a:ext cx="56886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s-ES" sz="2000" dirty="0"/>
              <a:t>Nivel de consciencia</a:t>
            </a:r>
            <a:r>
              <a:rPr lang="es-ES" sz="2000" dirty="0" smtClean="0"/>
              <a:t>.</a:t>
            </a:r>
          </a:p>
          <a:p>
            <a:pPr lvl="0"/>
            <a:endParaRPr lang="es-ES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000" dirty="0"/>
              <a:t>Estado de las pupilas. </a:t>
            </a:r>
            <a:endParaRPr lang="es-ES" sz="2000" dirty="0" smtClean="0"/>
          </a:p>
          <a:p>
            <a:pPr lvl="0"/>
            <a:endParaRPr lang="es-ES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000" dirty="0"/>
              <a:t>Escala de coma de Glasgow</a:t>
            </a:r>
            <a:r>
              <a:rPr lang="es-ES" sz="2000" dirty="0" smtClean="0"/>
              <a:t>.</a:t>
            </a:r>
          </a:p>
          <a:p>
            <a:pPr lvl="0"/>
            <a:endParaRPr lang="es-ES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000" dirty="0"/>
              <a:t>Movilidad, fuerza y tono musculares</a:t>
            </a:r>
            <a:r>
              <a:rPr lang="es-ES" sz="2000" dirty="0" smtClean="0"/>
              <a:t>.</a:t>
            </a:r>
          </a:p>
          <a:p>
            <a:pPr lvl="0"/>
            <a:r>
              <a:rPr lang="es-ES" sz="2000" dirty="0" smtClean="0"/>
              <a:t> </a:t>
            </a:r>
            <a:endParaRPr lang="es-ES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000" dirty="0"/>
              <a:t>Reflejos </a:t>
            </a:r>
            <a:r>
              <a:rPr lang="es-ES" sz="2000" dirty="0" err="1"/>
              <a:t>osteotendinosos</a:t>
            </a:r>
            <a:r>
              <a:rPr lang="es-ES" sz="2000" dirty="0"/>
              <a:t>. </a:t>
            </a:r>
            <a:endParaRPr lang="es-ES" sz="2000" dirty="0" smtClean="0"/>
          </a:p>
          <a:p>
            <a:pPr lvl="0"/>
            <a:endParaRPr lang="es-ES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000" dirty="0"/>
              <a:t>Sensibilidad. 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2062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83880" cy="733832"/>
          </a:xfrm>
        </p:spPr>
        <p:txBody>
          <a:bodyPr/>
          <a:lstStyle/>
          <a:p>
            <a:r>
              <a:rPr lang="es-ES" dirty="0" smtClean="0"/>
              <a:t>PRUEBAS COMPLEMENTARIAS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183880" cy="5112568"/>
          </a:xfrm>
        </p:spPr>
        <p:txBody>
          <a:bodyPr>
            <a:normAutofit fontScale="55000" lnSpcReduction="20000"/>
          </a:bodyPr>
          <a:lstStyle/>
          <a:p>
            <a:r>
              <a:rPr lang="es-ES" sz="3300" b="1" dirty="0"/>
              <a:t>Pruebas de laboratorio</a:t>
            </a:r>
            <a:r>
              <a:rPr lang="es-ES" sz="3300" b="1" dirty="0" smtClean="0"/>
              <a:t>:</a:t>
            </a:r>
          </a:p>
          <a:p>
            <a:endParaRPr lang="es-ES" sz="3300" dirty="0"/>
          </a:p>
          <a:p>
            <a:pPr lvl="0"/>
            <a:r>
              <a:rPr lang="es-ES" sz="3300" b="1" dirty="0" smtClean="0"/>
              <a:t>Pruebas </a:t>
            </a:r>
            <a:r>
              <a:rPr lang="es-ES" sz="3300" b="1" dirty="0"/>
              <a:t>cruzadas </a:t>
            </a:r>
            <a:r>
              <a:rPr lang="es-ES" sz="3300" dirty="0"/>
              <a:t>y reserva de sangre. </a:t>
            </a:r>
          </a:p>
          <a:p>
            <a:pPr lvl="0"/>
            <a:r>
              <a:rPr lang="es-ES" sz="3300" dirty="0"/>
              <a:t>Hemograma y coagulación. </a:t>
            </a:r>
          </a:p>
          <a:p>
            <a:pPr lvl="0"/>
            <a:r>
              <a:rPr lang="es-ES" sz="3300" b="1" dirty="0"/>
              <a:t>Hematocrito</a:t>
            </a:r>
            <a:r>
              <a:rPr lang="es-ES" sz="3300" dirty="0"/>
              <a:t>: utilidad para conocer el valor basal y control evolutivo (puede ser normal en el momento inicial). Un hematocrito </a:t>
            </a:r>
            <a:r>
              <a:rPr lang="es-ES" sz="3300" b="1" dirty="0"/>
              <a:t>&lt; 30% </a:t>
            </a:r>
            <a:r>
              <a:rPr lang="es-ES" sz="3300" dirty="0"/>
              <a:t>puede sugerir lesión. </a:t>
            </a:r>
          </a:p>
          <a:p>
            <a:pPr lvl="0"/>
            <a:r>
              <a:rPr lang="es-ES" sz="3300" dirty="0"/>
              <a:t>Glucemia, gasometría venosa, ácido láctico, iones, función renal, amilasa, lipasa, albúmina, enzimas musculares y cardiaco (estas últimas en casos seleccionados).</a:t>
            </a:r>
          </a:p>
          <a:p>
            <a:pPr lvl="0"/>
            <a:r>
              <a:rPr lang="es-ES" sz="3300" dirty="0"/>
              <a:t>Función hepática: </a:t>
            </a:r>
            <a:r>
              <a:rPr lang="es-ES" sz="3300" b="1" dirty="0"/>
              <a:t>GOT &lt; 200 o GPT &gt; 125 sugieren alta probabilidad de lesión </a:t>
            </a:r>
            <a:r>
              <a:rPr lang="es-ES" sz="3300" b="1" dirty="0" err="1"/>
              <a:t>intraabdominal</a:t>
            </a:r>
            <a:r>
              <a:rPr lang="es-ES" sz="3300" b="1" dirty="0"/>
              <a:t> </a:t>
            </a:r>
            <a:r>
              <a:rPr lang="es-ES" sz="3300" dirty="0"/>
              <a:t>(valores por debajo de esos niveles no excluyen lesión significativa si traumatismo de alta energía).</a:t>
            </a:r>
          </a:p>
          <a:p>
            <a:pPr lvl="0"/>
            <a:r>
              <a:rPr lang="es-ES" sz="3300" dirty="0"/>
              <a:t>Análisis de orina: la </a:t>
            </a:r>
            <a:r>
              <a:rPr lang="es-ES" sz="3300" b="1" dirty="0" err="1"/>
              <a:t>macrohematuria</a:t>
            </a:r>
            <a:r>
              <a:rPr lang="es-ES" sz="3300" b="1" dirty="0"/>
              <a:t> o sedimento con más de 50 hematíes por campo es altamente sugestivo de lesión renal o del tracto urinario, valorable por encima de 10.</a:t>
            </a:r>
          </a:p>
          <a:p>
            <a:pPr lvl="0"/>
            <a:r>
              <a:rPr lang="es-ES" sz="3300" dirty="0"/>
              <a:t>Otros test a valorar en función del contexto: etanol, test de embarazo, tóxicos en orina, </a:t>
            </a:r>
            <a:r>
              <a:rPr lang="es-ES" sz="3300" dirty="0" err="1"/>
              <a:t>carboxihemoglobina</a:t>
            </a:r>
            <a:r>
              <a:rPr lang="es-ES" sz="3300" dirty="0"/>
              <a:t>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61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4000" b="1" dirty="0"/>
              <a:t>Radiología</a:t>
            </a:r>
            <a:r>
              <a:rPr lang="es-ES" sz="4000" b="1" dirty="0" smtClean="0"/>
              <a:t>: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En todo paciente </a:t>
            </a:r>
            <a:r>
              <a:rPr lang="es-ES" dirty="0" err="1"/>
              <a:t>politraumatizado</a:t>
            </a:r>
            <a:r>
              <a:rPr lang="es-ES" dirty="0"/>
              <a:t> se debe realizar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/>
          </a:p>
          <a:p>
            <a:pPr lvl="0"/>
            <a:r>
              <a:rPr lang="es-ES" b="1" dirty="0" err="1">
                <a:solidFill>
                  <a:schemeClr val="accent1"/>
                </a:solidFill>
              </a:rPr>
              <a:t>Rx</a:t>
            </a:r>
            <a:r>
              <a:rPr lang="es-ES" b="1" dirty="0">
                <a:solidFill>
                  <a:schemeClr val="accent1"/>
                </a:solidFill>
              </a:rPr>
              <a:t> cervical lateral</a:t>
            </a:r>
            <a:r>
              <a:rPr lang="es-ES" dirty="0"/>
              <a:t>: puede haber lesión medular cervical siendo la RX normal (SCIWORA). Si ha habido o persiste alteración motora o sensorial con disminución del nivel de consciencia se recomienda mantener el collarín hasta poder descartar lesión cervical mediante otros estudios. </a:t>
            </a:r>
            <a:endParaRPr lang="es-ES" dirty="0" smtClean="0"/>
          </a:p>
          <a:p>
            <a:pPr marL="0" lvl="0" indent="0">
              <a:buNone/>
            </a:pPr>
            <a:endParaRPr lang="es-ES" dirty="0"/>
          </a:p>
          <a:p>
            <a:pPr lvl="0"/>
            <a:r>
              <a:rPr lang="es-ES" b="1" dirty="0" err="1">
                <a:solidFill>
                  <a:schemeClr val="accent1"/>
                </a:solidFill>
              </a:rPr>
              <a:t>Rx</a:t>
            </a:r>
            <a:r>
              <a:rPr lang="es-ES" b="1" dirty="0">
                <a:solidFill>
                  <a:schemeClr val="accent1"/>
                </a:solidFill>
              </a:rPr>
              <a:t> tórax anteroposterior</a:t>
            </a:r>
            <a:r>
              <a:rPr lang="es-ES" dirty="0" smtClean="0"/>
              <a:t>.</a:t>
            </a:r>
          </a:p>
          <a:p>
            <a:pPr marL="0" lvl="0" indent="0">
              <a:buNone/>
            </a:pPr>
            <a:endParaRPr lang="es-ES" dirty="0"/>
          </a:p>
          <a:p>
            <a:pPr lvl="0"/>
            <a:r>
              <a:rPr lang="es-ES" b="1" dirty="0" err="1">
                <a:solidFill>
                  <a:schemeClr val="accent1"/>
                </a:solidFill>
              </a:rPr>
              <a:t>Rx</a:t>
            </a:r>
            <a:r>
              <a:rPr lang="es-ES" b="1" dirty="0">
                <a:solidFill>
                  <a:schemeClr val="accent1"/>
                </a:solidFill>
              </a:rPr>
              <a:t> pelvis anteroposterior</a:t>
            </a:r>
            <a:r>
              <a:rPr lang="es-ES" dirty="0"/>
              <a:t>: solo en pacientes que tras traumatismos de alta energía están </a:t>
            </a:r>
            <a:r>
              <a:rPr lang="es-ES" dirty="0" err="1"/>
              <a:t>hemodinámicamente</a:t>
            </a:r>
            <a:r>
              <a:rPr lang="es-ES" dirty="0"/>
              <a:t> inestables y/o dolor de cadera y/o inestabilidad de la pelvis y/o signos de fractura o sangrado en al zona.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55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es-ES" dirty="0" smtClean="0"/>
              <a:t>OTRAS PRUEBAS: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183880" cy="4187952"/>
          </a:xfrm>
        </p:spPr>
        <p:txBody>
          <a:bodyPr/>
          <a:lstStyle/>
          <a:p>
            <a:r>
              <a:rPr lang="es-ES" dirty="0" smtClean="0">
                <a:solidFill>
                  <a:schemeClr val="accent1"/>
                </a:solidFill>
              </a:rPr>
              <a:t>TAC ABD con contraste</a:t>
            </a:r>
            <a:r>
              <a:rPr lang="es-ES" dirty="0" smtClean="0"/>
              <a:t>: </a:t>
            </a:r>
            <a:r>
              <a:rPr lang="es-ES" b="1" dirty="0" smtClean="0"/>
              <a:t>paciente estable.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dirty="0" smtClean="0">
                <a:solidFill>
                  <a:schemeClr val="accent1"/>
                </a:solidFill>
              </a:rPr>
              <a:t>E-FAST:</a:t>
            </a:r>
            <a:r>
              <a:rPr lang="es-ES" dirty="0" smtClean="0"/>
              <a:t> </a:t>
            </a:r>
            <a:r>
              <a:rPr lang="es-ES" b="1" dirty="0" smtClean="0"/>
              <a:t>paciente inestable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>
                <a:solidFill>
                  <a:schemeClr val="accent1"/>
                </a:solidFill>
              </a:rPr>
              <a:t>TAC CERVICAL:</a:t>
            </a:r>
          </a:p>
          <a:p>
            <a:pPr lvl="1">
              <a:buFontTx/>
              <a:buChar char="-"/>
            </a:pPr>
            <a:r>
              <a:rPr lang="es-ES" dirty="0" smtClean="0"/>
              <a:t>Hallazgos sospechosos en RX. </a:t>
            </a:r>
          </a:p>
          <a:p>
            <a:pPr lvl="1">
              <a:buFontTx/>
              <a:buChar char="-"/>
            </a:pPr>
            <a:r>
              <a:rPr lang="es-ES" dirty="0" smtClean="0"/>
              <a:t>Alta sospecha de lesión con RX normal.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2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CATEGORIZACIÓN TRAUMA PEDIÁTRICO y TRASLADO.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04" y="1772816"/>
            <a:ext cx="7632848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1907704" y="3212976"/>
            <a:ext cx="59766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ITP &lt;8: TRAUMA GRAVE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77522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eme: &amp;quot;POR FIN!!&amp;quot; - All Templates - Meme-arsenal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92696"/>
            <a:ext cx="3762375" cy="495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8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Causa más frecuente: </a:t>
            </a:r>
            <a:r>
              <a:rPr lang="es-ES" b="1" dirty="0" smtClean="0">
                <a:solidFill>
                  <a:schemeClr val="accent1"/>
                </a:solidFill>
              </a:rPr>
              <a:t>TRÁFICO</a:t>
            </a:r>
            <a:r>
              <a:rPr lang="es-ES" b="1" dirty="0" smtClean="0"/>
              <a:t>.</a:t>
            </a:r>
            <a:endParaRPr lang="es-ES" b="1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488832" cy="469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3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3979" y="692696"/>
            <a:ext cx="828448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solidFill>
                  <a:schemeClr val="accent4">
                    <a:lumMod val="75000"/>
                  </a:schemeClr>
                </a:solidFill>
              </a:rPr>
              <a:t>VALORACIÓN 1ARIA y RESUCITACIÓN INICIAL</a:t>
            </a:r>
            <a:endParaRPr lang="es-E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155679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Exploración rápida y ordenada (5-10 min)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Identificar y tratar lesiones que comprometan la vida.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Prevenir lesiones secundarias. 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03548" y="313990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ES" sz="2400" b="1" dirty="0" smtClean="0">
                <a:solidFill>
                  <a:schemeClr val="accent1"/>
                </a:solidFill>
              </a:rPr>
              <a:t>TRIÁGULO DE EVALUACIÓN PEDIÁTRICA.</a:t>
            </a:r>
          </a:p>
          <a:p>
            <a:pPr marL="742950" lvl="1" indent="-285750">
              <a:buFontTx/>
              <a:buChar char="-"/>
            </a:pPr>
            <a:r>
              <a:rPr lang="es-ES" sz="2400" b="1" dirty="0" smtClean="0"/>
              <a:t>Apariencia.</a:t>
            </a:r>
          </a:p>
          <a:p>
            <a:pPr marL="742950" lvl="1" indent="-285750">
              <a:buFontTx/>
              <a:buChar char="-"/>
            </a:pPr>
            <a:r>
              <a:rPr lang="es-ES" sz="2400" b="1" dirty="0" smtClean="0"/>
              <a:t>Circulación.</a:t>
            </a:r>
          </a:p>
          <a:p>
            <a:pPr marL="742950" lvl="1" indent="-285750">
              <a:buFontTx/>
              <a:buChar char="-"/>
            </a:pPr>
            <a:r>
              <a:rPr lang="es-ES" sz="2400" b="1" dirty="0" smtClean="0"/>
              <a:t>Respiración.</a:t>
            </a:r>
          </a:p>
          <a:p>
            <a:pPr lvl="1"/>
            <a:endParaRPr lang="es-ES" sz="2400" b="1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s-ES" sz="2400" b="1" dirty="0" smtClean="0">
                <a:solidFill>
                  <a:schemeClr val="accent1"/>
                </a:solidFill>
              </a:rPr>
              <a:t>ABCDE. </a:t>
            </a:r>
            <a:endParaRPr lang="es-E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7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accent6">
                    <a:lumMod val="50000"/>
                  </a:schemeClr>
                </a:solidFill>
              </a:rPr>
              <a:t>A: VÍA AÉREA y CONTROL CERVICAL</a:t>
            </a: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8183880" cy="4187952"/>
          </a:xfrm>
        </p:spPr>
        <p:txBody>
          <a:bodyPr/>
          <a:lstStyle/>
          <a:p>
            <a:r>
              <a:rPr lang="es-ES" dirty="0" smtClean="0"/>
              <a:t>OVA: </a:t>
            </a:r>
            <a:r>
              <a:rPr lang="es-ES" dirty="0" err="1" smtClean="0"/>
              <a:t>ppal</a:t>
            </a:r>
            <a:r>
              <a:rPr lang="es-ES" dirty="0" smtClean="0"/>
              <a:t> causa de mortalidad (inconsciencia)</a:t>
            </a:r>
          </a:p>
          <a:p>
            <a:r>
              <a:rPr lang="es-ES" dirty="0" smtClean="0"/>
              <a:t>Maniobra frente-mentón contraindicada. </a:t>
            </a:r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309797"/>
              </p:ext>
            </p:extLst>
          </p:nvPr>
        </p:nvGraphicFramePr>
        <p:xfrm>
          <a:off x="1691680" y="1772816"/>
          <a:ext cx="5488940" cy="3597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894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Indicaciones de intubación en el niño politraumatizado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s-ES" sz="1400" dirty="0">
                          <a:effectLst/>
                        </a:rPr>
                        <a:t>Vía aérea: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PCR.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Vía aérea no sostenible. 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Obstrucción de la vía aérea.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Cuerpo extraño no accesible.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Traumatismo facial o  laríngeo.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s-ES" sz="1400">
                          <a:effectLst/>
                        </a:rPr>
                        <a:t>Ventilación.</a:t>
                      </a:r>
                      <a:endParaRPr lang="es-ES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>
                          <a:effectLst/>
                        </a:rPr>
                        <a:t>Dificultad respiratoria intensa y/o progresíva.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s-ES" sz="1400">
                          <a:effectLst/>
                        </a:rPr>
                        <a:t>Circulación.</a:t>
                      </a:r>
                      <a:endParaRPr lang="es-ES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>
                          <a:effectLst/>
                        </a:rPr>
                        <a:t>Shock refractario.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s-ES" sz="1400" dirty="0">
                          <a:effectLst/>
                        </a:rPr>
                        <a:t>Estado </a:t>
                      </a:r>
                      <a:r>
                        <a:rPr lang="es-ES" sz="1400" dirty="0" err="1">
                          <a:effectLst/>
                        </a:rPr>
                        <a:t>neruológico</a:t>
                      </a:r>
                      <a:r>
                        <a:rPr lang="es-ES" sz="1400" dirty="0">
                          <a:effectLst/>
                        </a:rPr>
                        <a:t>: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Glasgow &lt; 9.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ES" sz="1400" dirty="0">
                          <a:effectLst/>
                        </a:rPr>
                        <a:t>Descenso rápido del nivel de conciencia.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6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83880" cy="661824"/>
          </a:xfrm>
        </p:spPr>
        <p:txBody>
          <a:bodyPr/>
          <a:lstStyle/>
          <a:p>
            <a:r>
              <a:rPr lang="es-ES" dirty="0" smtClean="0"/>
              <a:t>CONTROL CERVICAL</a:t>
            </a:r>
            <a:endParaRPr lang="es-ES" dirty="0"/>
          </a:p>
        </p:txBody>
      </p:sp>
      <p:pic>
        <p:nvPicPr>
          <p:cNvPr id="2050" name="Picture 2" descr="https://htgroup.es/wp-content/uploads/2020/02/collarin-cervical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2657475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259632" y="4941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X-COLLAR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860032" y="1844824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b="1" dirty="0" smtClean="0"/>
              <a:t>TRAUMA ALTA ENERGÍA.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/>
              <a:t>SIGNOS/SÍNTOMAS LESIÓN MEDULAR.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/>
              <a:t>DISMINUCIÓN N.C.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/>
              <a:t>INTOXICACIONES.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/>
              <a:t>DOLOR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8755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661824"/>
          </a:xfrm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50000"/>
                  </a:schemeClr>
                </a:solidFill>
              </a:rPr>
              <a:t>B: RESPIRACIÓN (OX-VENT).</a:t>
            </a: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3888432"/>
          </a:xfrm>
        </p:spPr>
        <p:txBody>
          <a:bodyPr>
            <a:normAutofit/>
          </a:bodyPr>
          <a:lstStyle/>
          <a:p>
            <a:r>
              <a:rPr lang="es-ES" b="1" dirty="0" smtClean="0"/>
              <a:t>O2 con FiO2 100%.</a:t>
            </a:r>
          </a:p>
          <a:p>
            <a:r>
              <a:rPr lang="es-ES" b="1" dirty="0" smtClean="0"/>
              <a:t>Valorar IOT.</a:t>
            </a:r>
          </a:p>
          <a:p>
            <a:r>
              <a:rPr lang="es-ES" b="1" dirty="0" smtClean="0"/>
              <a:t>Descartar lesiones torácicas letales. Tratar:</a:t>
            </a:r>
          </a:p>
          <a:p>
            <a:pPr lvl="1">
              <a:buFontTx/>
              <a:buChar char="-"/>
            </a:pPr>
            <a:r>
              <a:rPr lang="es-ES" dirty="0" err="1" smtClean="0"/>
              <a:t>Pneumotórax</a:t>
            </a:r>
            <a:r>
              <a:rPr lang="es-ES" dirty="0" smtClean="0"/>
              <a:t> a tensión.</a:t>
            </a:r>
          </a:p>
          <a:p>
            <a:pPr lvl="1">
              <a:buFontTx/>
              <a:buChar char="-"/>
            </a:pPr>
            <a:r>
              <a:rPr lang="es-ES" dirty="0" err="1" smtClean="0"/>
              <a:t>Pneumotórax</a:t>
            </a:r>
            <a:r>
              <a:rPr lang="es-ES" dirty="0" smtClean="0"/>
              <a:t> abierto.</a:t>
            </a:r>
          </a:p>
          <a:p>
            <a:pPr lvl="1">
              <a:buFontTx/>
              <a:buChar char="-"/>
            </a:pPr>
            <a:r>
              <a:rPr lang="es-ES" dirty="0" err="1" smtClean="0"/>
              <a:t>Hemotórax</a:t>
            </a:r>
            <a:r>
              <a:rPr lang="es-ES" dirty="0" smtClean="0"/>
              <a:t> masivo.</a:t>
            </a:r>
          </a:p>
          <a:p>
            <a:pPr lvl="1">
              <a:buFontTx/>
              <a:buChar char="-"/>
            </a:pPr>
            <a:r>
              <a:rPr lang="es-ES" dirty="0" err="1" smtClean="0"/>
              <a:t>Volet</a:t>
            </a:r>
            <a:r>
              <a:rPr lang="es-ES" dirty="0" smtClean="0"/>
              <a:t> costal.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857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183880" cy="1962544"/>
          </a:xfrm>
        </p:spPr>
        <p:txBody>
          <a:bodyPr/>
          <a:lstStyle/>
          <a:p>
            <a:r>
              <a:rPr lang="es-ES" b="1" dirty="0" smtClean="0">
                <a:solidFill>
                  <a:schemeClr val="accent1"/>
                </a:solidFill>
              </a:rPr>
              <a:t>PNEUMOTÓRAX A TENSIÓN</a:t>
            </a:r>
            <a:r>
              <a:rPr lang="es-ES" dirty="0" smtClean="0"/>
              <a:t>: </a:t>
            </a:r>
          </a:p>
          <a:p>
            <a:pPr lvl="1">
              <a:buFontTx/>
              <a:buChar char="-"/>
            </a:pPr>
            <a:r>
              <a:rPr lang="es-ES" dirty="0" smtClean="0"/>
              <a:t>Drenar antes de IOT. </a:t>
            </a:r>
          </a:p>
          <a:p>
            <a:pPr lvl="1">
              <a:buFontTx/>
              <a:buChar char="-"/>
            </a:pPr>
            <a:r>
              <a:rPr lang="es-ES" dirty="0" smtClean="0"/>
              <a:t>2º EIC LMC </a:t>
            </a:r>
            <a:endParaRPr lang="es-ES" dirty="0"/>
          </a:p>
          <a:p>
            <a:pPr lvl="1">
              <a:buFontTx/>
              <a:buChar char="-"/>
            </a:pPr>
            <a:r>
              <a:rPr lang="es-ES" dirty="0" smtClean="0"/>
              <a:t>OJO longitud catéter 14-18G.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95536" y="2276872"/>
            <a:ext cx="8183880" cy="1152128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b="1" dirty="0" smtClean="0">
                <a:solidFill>
                  <a:schemeClr val="accent1"/>
                </a:solidFill>
              </a:rPr>
              <a:t>PNEUMOTÓRAX ABIERTO</a:t>
            </a:r>
            <a:r>
              <a:rPr lang="es-ES" dirty="0" smtClean="0"/>
              <a:t>: </a:t>
            </a:r>
          </a:p>
          <a:p>
            <a:pPr lvl="1">
              <a:buFontTx/>
              <a:buChar char="-"/>
            </a:pPr>
            <a:r>
              <a:rPr lang="es-ES" dirty="0" smtClean="0"/>
              <a:t>SELLAR / ASHERMAN</a:t>
            </a:r>
            <a:endParaRPr lang="es-ES" dirty="0" smtClean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47936" y="3411166"/>
            <a:ext cx="8183880" cy="1152128"/>
          </a:xfrm>
          <a:prstGeom prst="rect">
            <a:avLst/>
          </a:prstGeom>
        </p:spPr>
        <p:txBody>
          <a:bodyPr vert="horz" lIns="182880" tIns="91440">
            <a:normAutofit fontScale="9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b="1" dirty="0" smtClean="0">
                <a:solidFill>
                  <a:schemeClr val="accent1"/>
                </a:solidFill>
              </a:rPr>
              <a:t>HEMOTÓRAX MASIVO</a:t>
            </a:r>
            <a:r>
              <a:rPr lang="es-ES" dirty="0" smtClean="0"/>
              <a:t>: </a:t>
            </a:r>
          </a:p>
          <a:p>
            <a:pPr lvl="1">
              <a:buFontTx/>
              <a:buChar char="-"/>
            </a:pPr>
            <a:r>
              <a:rPr lang="es-ES" dirty="0" smtClean="0"/>
              <a:t>&gt; 20 ml/kg ó &gt; 25% volemia.</a:t>
            </a:r>
          </a:p>
          <a:p>
            <a:pPr lvl="1">
              <a:buFontTx/>
              <a:buChar char="-"/>
            </a:pPr>
            <a:r>
              <a:rPr lang="es-ES" dirty="0" smtClean="0"/>
              <a:t>4º-5º EIC – LMA.</a:t>
            </a:r>
            <a:endParaRPr lang="es-ES" dirty="0" smtClean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47936" y="4725144"/>
            <a:ext cx="8183880" cy="1152128"/>
          </a:xfrm>
          <a:prstGeom prst="rect">
            <a:avLst/>
          </a:prstGeom>
        </p:spPr>
        <p:txBody>
          <a:bodyPr vert="horz" lIns="182880" tIns="91440">
            <a:normAutofit fontScale="9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b="1" dirty="0" smtClean="0">
                <a:solidFill>
                  <a:schemeClr val="accent1"/>
                </a:solidFill>
              </a:rPr>
              <a:t>TÓRAX INESTABLE</a:t>
            </a:r>
            <a:r>
              <a:rPr lang="es-ES" dirty="0" smtClean="0"/>
              <a:t>: </a:t>
            </a:r>
          </a:p>
          <a:p>
            <a:pPr lvl="1">
              <a:buFontTx/>
              <a:buChar char="-"/>
            </a:pPr>
            <a:r>
              <a:rPr lang="es-ES" dirty="0" smtClean="0"/>
              <a:t>O2 con PEEP.</a:t>
            </a:r>
          </a:p>
          <a:p>
            <a:pPr lvl="1">
              <a:buFontTx/>
              <a:buChar char="-"/>
            </a:pPr>
            <a:r>
              <a:rPr lang="es-ES" dirty="0" smtClean="0"/>
              <a:t>ANALGESIA.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3283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83880" cy="661824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accent6">
                    <a:lumMod val="50000"/>
                  </a:schemeClr>
                </a:solidFill>
              </a:rPr>
              <a:t>C: CIRCULACIÓN</a:t>
            </a: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CONTROL HEMORRAGIA EXTERNA:</a:t>
            </a:r>
          </a:p>
          <a:p>
            <a:pPr lvl="1">
              <a:buClrTx/>
              <a:buFontTx/>
              <a:buChar char="-"/>
            </a:pPr>
            <a:r>
              <a:rPr lang="es-ES" dirty="0" smtClean="0"/>
              <a:t>Comprimir.</a:t>
            </a:r>
          </a:p>
          <a:p>
            <a:pPr lvl="1">
              <a:buClrTx/>
              <a:buFontTx/>
              <a:buChar char="-"/>
            </a:pPr>
            <a:r>
              <a:rPr lang="es-ES" dirty="0" smtClean="0"/>
              <a:t>Torniquete (amputación grave o hemorragia incontrolable).</a:t>
            </a:r>
          </a:p>
          <a:p>
            <a:pPr lvl="1">
              <a:buClrTx/>
              <a:buFontTx/>
              <a:buChar char="-"/>
            </a:pPr>
            <a:r>
              <a:rPr lang="es-ES" dirty="0" smtClean="0"/>
              <a:t>Evitar pinza hemostática.</a:t>
            </a:r>
          </a:p>
          <a:p>
            <a:pPr lvl="1">
              <a:buClrTx/>
              <a:buFontTx/>
              <a:buChar char="-"/>
            </a:pPr>
            <a:r>
              <a:rPr lang="es-ES" dirty="0" smtClean="0"/>
              <a:t>Hemostáticos tópicos.</a:t>
            </a:r>
          </a:p>
          <a:p>
            <a:pPr lvl="1">
              <a:buClrTx/>
              <a:buFontTx/>
              <a:buChar char="-"/>
            </a:pPr>
            <a:r>
              <a:rPr lang="es-ES" dirty="0" smtClean="0"/>
              <a:t>Inmovilizar fracturas.</a:t>
            </a:r>
          </a:p>
          <a:p>
            <a:pPr marL="347472" lvl="1" indent="0">
              <a:buClrTx/>
              <a:buNone/>
            </a:pPr>
            <a:endParaRPr lang="es-ES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CONTROL HEMORRAGIA INTERNA</a:t>
            </a:r>
          </a:p>
          <a:p>
            <a:pPr lvl="1">
              <a:buClrTx/>
              <a:buFontTx/>
              <a:buChar char="-"/>
            </a:pPr>
            <a:r>
              <a:rPr lang="es-ES" dirty="0" smtClean="0"/>
              <a:t>Resucitación </a:t>
            </a:r>
            <a:r>
              <a:rPr lang="es-ES" dirty="0" err="1" smtClean="0"/>
              <a:t>hipotensiva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78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167</TotalTime>
  <Words>1221</Words>
  <Application>Microsoft Office PowerPoint</Application>
  <PresentationFormat>Presentación en pantalla (4:3)</PresentationFormat>
  <Paragraphs>233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Aspecto</vt:lpstr>
      <vt:lpstr>SVA EN TRAUMA PEDIÁTRICO</vt:lpstr>
      <vt:lpstr>Presentación de PowerPoint</vt:lpstr>
      <vt:lpstr>Presentación de PowerPoint</vt:lpstr>
      <vt:lpstr>Presentación de PowerPoint</vt:lpstr>
      <vt:lpstr>A: VÍA AÉREA y CONTROL CERVICAL</vt:lpstr>
      <vt:lpstr>CONTROL CERVICAL</vt:lpstr>
      <vt:lpstr>B: RESPIRACIÓN (OX-VENT).</vt:lpstr>
      <vt:lpstr>Presentación de PowerPoint</vt:lpstr>
      <vt:lpstr>C: CIRCULACIÓN</vt:lpstr>
      <vt:lpstr>Presentación de PowerPoint</vt:lpstr>
      <vt:lpstr>Presentación de PowerPoint</vt:lpstr>
      <vt:lpstr>TRATAMIENTO SHOCK</vt:lpstr>
      <vt:lpstr>RESPUESTA A REPOSICIÓN (20 ml/kg)</vt:lpstr>
      <vt:lpstr>«RESUCITACIÓN CON CONTROL DE DAÑOS»</vt:lpstr>
      <vt:lpstr>D: NEUROLÓGICO</vt:lpstr>
      <vt:lpstr>Presentación de PowerPoint</vt:lpstr>
      <vt:lpstr>E: EXPOSICIÓN y CONTROL AMBIENTAL.</vt:lpstr>
      <vt:lpstr>Presentación de PowerPoint</vt:lpstr>
      <vt:lpstr>EXPLORACIÓN SECUENCIAL</vt:lpstr>
      <vt:lpstr>Presentación de PowerPoint</vt:lpstr>
      <vt:lpstr>Presentación de PowerPoint</vt:lpstr>
      <vt:lpstr>Presentación de PowerPoint</vt:lpstr>
      <vt:lpstr>Presentación de PowerPoint</vt:lpstr>
      <vt:lpstr>EXPLORACIÓN NEUROLÓGICA COMPLETA.</vt:lpstr>
      <vt:lpstr>PRUEBAS COMPLEMENTARIAS</vt:lpstr>
      <vt:lpstr>Presentación de PowerPoint</vt:lpstr>
      <vt:lpstr>OTRAS PRUEBAS:</vt:lpstr>
      <vt:lpstr>CATEGORIZACIÓN TRAUMA PEDIÁTRICO y TRASLADO.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 EN TRAUMA PEDIÁTRICO</dc:title>
  <dc:creator>MARTA GIL GALLEGO</dc:creator>
  <cp:lastModifiedBy>MARTA GIL GALLEGO</cp:lastModifiedBy>
  <cp:revision>15</cp:revision>
  <dcterms:created xsi:type="dcterms:W3CDTF">2021-11-18T19:33:45Z</dcterms:created>
  <dcterms:modified xsi:type="dcterms:W3CDTF">2021-11-18T22:31:49Z</dcterms:modified>
</cp:coreProperties>
</file>